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8e3a3f2a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88e3a3f2ad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8e3a3f2a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88e3a3f2ad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88e3a3f2a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88e3a3f2a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88e3a3f2a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88e3a3f2ad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88e3a3f2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88e3a3f2ad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8e3a3f2a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88e3a3f2ad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8e3a3f2ad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8e3a3f2a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88e3a3f2a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88e3a3f2ad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88e3a3f2a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388e3a3f2ad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88e3a3f2a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388e3a3f2ad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88e3a3f2a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88e3a3f2ad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8e3a3f2a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388e3a3f2ad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88e3a3f2a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388e3a3f2ad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88e3a3f2a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88e3a3f2ad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6ca1b7555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6ca1b75551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88e3a3f2a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388e3a3f2ad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ca1b7555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6ca1b75551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88e3a3f2a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388e3a3f2ad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6ca1b755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6ca1b7555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ca1b7555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6ca1b75551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6ca1b7555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6ca1b7555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ca1b755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36ca1b7555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6ca1b755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6ca1b7555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6ca1b7555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6ca1b7555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ca1b7555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36ca1b7555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6ca1b7555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6ca1b75551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ca1b7555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36ca1b75551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6ca1b7555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6ca1b75551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ca1b7555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36ca1b75551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6ca1b7555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6ca1b75551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9517dc9a2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39517dc9a2a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8e3a3f2ad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88e3a3f2a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88e3a3f2a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388e3a3f2ad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88e3a3f2a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88e3a3f2ad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88e3a3f2a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388e3a3f2ad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88e3a3f2a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388e3a3f2ad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88e3a3f2a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88e3a3f2ad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88e3a3f2a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388e3a3f2ad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88e3a3f2a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388e3a3f2ad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88e3a3f2a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88e3a3f2ad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8de4d2724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38de4d27242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88e3a3f2ad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88e3a3f2a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8de4d272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8de4d27242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8de4d2724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38de4d27242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8de4d272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38de4d2724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8de4d272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38de4d2724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8de4d2724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g38de4d27242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8de4d2724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8de4d27242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8de4d2724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g38de4d27242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8de4d2724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38de4d27242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8de4d2724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38de4d27242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8de4d2724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8de4d27242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88e3a3f2a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388e3a3f2ad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8de4d2724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38de4d27242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8de4d272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g38de4d27242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8de4d2724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38de4d27242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8de4d2724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8de4d27242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8de4d2724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8de4d27242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88e3a3f2ad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88e3a3f2a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88e3a3f2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g388e3a3f2a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88e3a3f2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388e3a3f2ad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9b86bfe6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g39b86bfe61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9b86bfe61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39b86bfe61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8e3a3f2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88e3a3f2a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9b86bfe61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9b86bfe61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88e3a3f2a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388e3a3f2a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88e3a3f2a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388e3a3f2a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1173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70023" y="2186805"/>
            <a:ext cx="7497417" cy="2146853"/>
          </a:xfrm>
          <a:prstGeom prst="rect">
            <a:avLst/>
          </a:prstGeom>
          <a:noFill/>
          <a:ln>
            <a:noFill/>
          </a:ln>
        </p:spPr>
        <p:txBody>
          <a:bodyPr anchorCtr="0" anchor="t" bIns="288000" lIns="288000" spcFirstLastPara="1" rIns="288000" wrap="square" tIns="288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564572" y="4333658"/>
            <a:ext cx="7478367" cy="464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BBC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547" y="394467"/>
            <a:ext cx="2109413" cy="76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icons&#10;&#10;AI-generated content may be incorrect."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2567" y="112230"/>
            <a:ext cx="12462813" cy="66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01173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4_Custom Layout">
    <p:bg>
      <p:bgPr>
        <a:solidFill>
          <a:srgbClr val="01173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4_Custom Layout 2">
    <p:bg>
      <p:bgPr>
        <a:solidFill>
          <a:srgbClr val="01173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8773297" y="3336324"/>
            <a:ext cx="2619633" cy="1964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7982465" y="3608172"/>
            <a:ext cx="2619633" cy="20635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21896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338613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7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73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0547" y="394467"/>
            <a:ext cx="2821858" cy="1019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icons&#10;&#10;AI-generated content may be incorrect.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8221" y="2238735"/>
            <a:ext cx="12462813" cy="660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Relationship Id="rId4" Type="http://schemas.openxmlformats.org/officeDocument/2006/relationships/image" Target="../media/image11.png"/><Relationship Id="rId5" Type="http://schemas.openxmlformats.org/officeDocument/2006/relationships/image" Target="../media/image8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Relationship Id="rId4" Type="http://schemas.openxmlformats.org/officeDocument/2006/relationships/image" Target="../media/image5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3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tcher.balena.io/" TargetMode="External"/><Relationship Id="rId4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570023" y="2186805"/>
            <a:ext cx="7497417" cy="2146853"/>
          </a:xfrm>
          <a:prstGeom prst="rect">
            <a:avLst/>
          </a:prstGeom>
          <a:noFill/>
          <a:ln>
            <a:noFill/>
          </a:ln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579547" y="3322183"/>
            <a:ext cx="7478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BBC0"/>
              </a:buClr>
              <a:buSzPts val="2800"/>
              <a:buFont typeface="Arial"/>
              <a:buNone/>
            </a:pPr>
            <a:r>
              <a:rPr lang="en-US"/>
              <a:t>With RISC-V, Fedora, and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06" name="Google Shape;106;p1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</a:t>
            </a:r>
            <a:r>
              <a:rPr b="1" i="1" lang="en-US"/>
              <a:t>Select target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select your microSD card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click on </a:t>
            </a:r>
            <a:r>
              <a:rPr b="1" i="1" lang="en-US"/>
              <a:t>Select 1</a:t>
            </a:r>
            <a:endParaRPr b="1" i="1"/>
          </a:p>
        </p:txBody>
      </p:sp>
      <p:pic>
        <p:nvPicPr>
          <p:cNvPr id="107" name="Google Shape;107;p17" title="Screenshot From 2025-10-03 12-00-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88" y="146920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13" name="Google Shape;113;p1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 click on </a:t>
            </a:r>
            <a:r>
              <a:rPr b="1" i="1" lang="en-US"/>
              <a:t>Flash!</a:t>
            </a:r>
            <a:endParaRPr b="1" i="1"/>
          </a:p>
        </p:txBody>
      </p:sp>
      <p:pic>
        <p:nvPicPr>
          <p:cNvPr id="114" name="Google Shape;114;p18" title="Screenshot From 2025-10-03 12-02-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38" y="133275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20" name="Google Shape;120;p1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Confirm that you want to proceed by clicking on the </a:t>
            </a:r>
            <a:r>
              <a:rPr b="1" i="1" lang="en-US"/>
              <a:t>Yes, I’m sure</a:t>
            </a:r>
            <a:r>
              <a:rPr lang="en-US"/>
              <a:t> button…</a:t>
            </a:r>
            <a:endParaRPr/>
          </a:p>
        </p:txBody>
      </p:sp>
      <p:pic>
        <p:nvPicPr>
          <p:cNvPr id="121" name="Google Shape;121;p19" title="Screenshot From 2025-10-03 12-04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3275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27" name="Google Shape;127;p2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Balena Etcher needs you to authenticate (sudo </a:t>
            </a:r>
            <a:r>
              <a:rPr lang="en-US"/>
              <a:t>privileges)...</a:t>
            </a:r>
            <a:br>
              <a:rPr lang="en-US"/>
            </a:br>
            <a:br>
              <a:rPr lang="en-US"/>
            </a:br>
            <a:r>
              <a:rPr lang="en-US"/>
              <a:t>Enter your password…</a:t>
            </a:r>
            <a:endParaRPr/>
          </a:p>
        </p:txBody>
      </p:sp>
      <p:pic>
        <p:nvPicPr>
          <p:cNvPr id="128" name="Google Shape;128;p20" title="Screenshot From 2025-10-03 12-05-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56012"/>
            <a:ext cx="6416787" cy="432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34" name="Google Shape;134;p2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 the waiting game…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program will flash and verify the image…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This takes a MANY minutes…</a:t>
            </a:r>
            <a:endParaRPr/>
          </a:p>
        </p:txBody>
      </p:sp>
      <p:pic>
        <p:nvPicPr>
          <p:cNvPr id="135" name="Google Shape;135;p21" title="Screenshot From 2025-10-03 12-06-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78800"/>
            <a:ext cx="6416788" cy="41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41" name="Google Shape;141;p2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Done!!!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You can now remove the media from your machine and close Balena Etcher…</a:t>
            </a:r>
            <a:endParaRPr/>
          </a:p>
        </p:txBody>
      </p:sp>
      <p:pic>
        <p:nvPicPr>
          <p:cNvPr id="142" name="Google Shape;142;p22" title="Screenshot From 2025-10-03 13-07-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370487"/>
            <a:ext cx="6416788" cy="411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54" name="Google Shape;154;p2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Requirements: </a:t>
            </a:r>
            <a:br>
              <a:rPr lang="en-US"/>
            </a:b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DC Roma II Laptop (or Desktop)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Previously flashed Fedora 42 microSd card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#5 torx driver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Smudger</a:t>
            </a:r>
            <a:endParaRPr/>
          </a:p>
        </p:txBody>
      </p:sp>
      <p:pic>
        <p:nvPicPr>
          <p:cNvPr id="155" name="Google Shape;155;p24" title="PXL_20251009_182025571.jpg"/>
          <p:cNvPicPr preferRelativeResize="0"/>
          <p:nvPr/>
        </p:nvPicPr>
        <p:blipFill rotWithShape="1">
          <a:blip r:embed="rId3">
            <a:alphaModFix/>
          </a:blip>
          <a:srcRect b="13653" l="5334" r="4858" t="4143"/>
          <a:stretch/>
        </p:blipFill>
        <p:spPr>
          <a:xfrm>
            <a:off x="7548200" y="1153487"/>
            <a:ext cx="3968075" cy="48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61" name="Google Shape;161;p2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Ensure power is </a:t>
            </a:r>
            <a:r>
              <a:rPr b="1" lang="en-US"/>
              <a:t>OFF</a:t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2" name="Google Shape;162;p25" title="lab1-power-of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438" y="1079588"/>
            <a:ext cx="4503189" cy="4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68" name="Google Shape;168;p2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 supply is disconnected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 cables attached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9" name="Google Shape;169;p26" title="lab1-power-of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438" y="1079588"/>
            <a:ext cx="4503189" cy="4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834025" y="3892575"/>
            <a:ext cx="54582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Yuning Liang</a:t>
            </a:r>
            <a:br>
              <a:rPr lang="en-US"/>
            </a:br>
            <a:r>
              <a:rPr lang="en-US"/>
              <a:t>CEO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Deep Computing</a:t>
            </a:r>
            <a:endParaRPr/>
          </a:p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5151200" y="3892575"/>
            <a:ext cx="63171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Matt St. Onge</a:t>
            </a:r>
            <a:br>
              <a:rPr lang="en-US"/>
            </a:br>
            <a:r>
              <a:rPr lang="en-US"/>
              <a:t>Associate Principal Solutions Architect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Red Hat</a:t>
            </a:r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75" y="180415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200" y="1804151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75" name="Google Shape;175;p2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Remove all modules</a:t>
            </a:r>
            <a:endParaRPr/>
          </a:p>
        </p:txBody>
      </p:sp>
      <p:pic>
        <p:nvPicPr>
          <p:cNvPr id="176" name="Google Shape;176;p27" title="lab1-release-modul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837162"/>
            <a:ext cx="6416783" cy="483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82" name="Google Shape;182;p2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 the bottom, there are 5 screws - unscrew them with the torx bit.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They will not come out all the way (by design)</a:t>
            </a:r>
            <a:endParaRPr/>
          </a:p>
        </p:txBody>
      </p:sp>
      <p:pic>
        <p:nvPicPr>
          <p:cNvPr id="183" name="Google Shape;183;p28" title="lab1-unsecure-screw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825" y="1351550"/>
            <a:ext cx="5880776" cy="442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89" name="Google Shape;189;p2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flip the laptop over.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Carefully, open it flat on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table…</a:t>
            </a:r>
            <a:endParaRPr/>
          </a:p>
        </p:txBody>
      </p:sp>
      <p:pic>
        <p:nvPicPr>
          <p:cNvPr id="190" name="Google Shape;190;p29" title="lab1-open-fla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401" y="1197487"/>
            <a:ext cx="3494123" cy="473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96" name="Google Shape;196;p30"/>
          <p:cNvSpPr txBox="1"/>
          <p:nvPr>
            <p:ph idx="2" type="body"/>
          </p:nvPr>
        </p:nvSpPr>
        <p:spPr>
          <a:xfrm>
            <a:off x="333850" y="1456000"/>
            <a:ext cx="7470000" cy="49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use the smudger to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separate the keyboard from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base.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You must use extreme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caution as the ribbon cable from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keyboard is attached to the mainboard.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97" name="Google Shape;197;p30" title="lab1-open-li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175" y="1271562"/>
            <a:ext cx="3711850" cy="45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03" name="Google Shape;203;p3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Only lift the keyboard enough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 able to disconnect the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ribbon cable safely.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Place the keyboard gently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aside…</a:t>
            </a:r>
            <a:endParaRPr/>
          </a:p>
        </p:txBody>
      </p:sp>
      <p:pic>
        <p:nvPicPr>
          <p:cNvPr id="204" name="Google Shape;204;p31" title="lab1-disconnect-ribb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456012"/>
            <a:ext cx="6416783" cy="43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10" name="Google Shape;210;p3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Using the smudger…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disconnect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battery.</a:t>
            </a:r>
            <a:endParaRPr/>
          </a:p>
        </p:txBody>
      </p:sp>
      <p:pic>
        <p:nvPicPr>
          <p:cNvPr id="211" name="Google Shape;211;p32" title="lab1-disconnect-batte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02" y="1183350"/>
            <a:ext cx="4566448" cy="47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17" name="Google Shape;217;p3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WIth the battery safely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disconnected, we can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continue…</a:t>
            </a:r>
            <a:endParaRPr/>
          </a:p>
        </p:txBody>
      </p:sp>
      <p:pic>
        <p:nvPicPr>
          <p:cNvPr id="218" name="Google Shape;218;p33" title="lab1-batt-disconnect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575" y="1522700"/>
            <a:ext cx="4913777" cy="44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24" name="Google Shape;224;p3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Now, we’ll use the smudger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gently open the metal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bracket that secures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microSD card.</a:t>
            </a:r>
            <a:endParaRPr/>
          </a:p>
        </p:txBody>
      </p:sp>
      <p:pic>
        <p:nvPicPr>
          <p:cNvPr id="225" name="Google Shape;225;p34" title="lab1-old-microS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726" y="1169400"/>
            <a:ext cx="3833601" cy="50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31" name="Google Shape;231;p3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Use Extreme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Caution. Gently lift the latch &amp;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 not remove it!!</a:t>
            </a:r>
            <a:endParaRPr/>
          </a:p>
        </p:txBody>
      </p:sp>
      <p:pic>
        <p:nvPicPr>
          <p:cNvPr id="232" name="Google Shape;232;p35" title="lab1-lift-latc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676" y="1169400"/>
            <a:ext cx="3841974" cy="51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38" name="Google Shape;238;p3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9: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Remove the old microSD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card (if present)...</a:t>
            </a:r>
            <a:endParaRPr/>
          </a:p>
        </p:txBody>
      </p:sp>
      <p:pic>
        <p:nvPicPr>
          <p:cNvPr id="239" name="Google Shape;239;p36" title="lab1-remove-replace-car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6601" y="1258325"/>
            <a:ext cx="3733174" cy="495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Session Overview</a:t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33847" y="1457900"/>
            <a:ext cx="5480400" cy="4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WELCOME!!!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Today we are going to dive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deep into the bleeding edge of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Fedora Linux on RISC-V &amp;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get comfortable with AI…</a:t>
            </a:r>
            <a:endParaRPr/>
          </a:p>
        </p:txBody>
      </p:sp>
      <p:pic>
        <p:nvPicPr>
          <p:cNvPr id="57" name="Google Shape;57;p10" title="DC-ROMA-RISC-V-Laptop-II_21_240625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074" y="2967700"/>
            <a:ext cx="2837775" cy="22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 title="fedora_remix_dark_blue_and_whit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5685" y="1264375"/>
            <a:ext cx="2112549" cy="211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0" title="DeepComputing-logo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1762" y="5194625"/>
            <a:ext cx="4040388" cy="5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45" name="Google Shape;245;p3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10: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Place the NEW (Fedora 42)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microSD card into the slot.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51" name="Google Shape;251;p3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close the card latch…</a:t>
            </a:r>
            <a:endParaRPr/>
          </a:p>
        </p:txBody>
      </p:sp>
      <p:pic>
        <p:nvPicPr>
          <p:cNvPr id="252" name="Google Shape;252;p38" title="lab1-close-latc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550" y="1456001"/>
            <a:ext cx="5891901" cy="456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58" name="Google Shape;258;p3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battery…</a:t>
            </a:r>
            <a:endParaRPr/>
          </a:p>
        </p:txBody>
      </p:sp>
      <p:pic>
        <p:nvPicPr>
          <p:cNvPr id="259" name="Google Shape;259;p39" title="lab1-reconnect-batte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000" y="1337575"/>
            <a:ext cx="5547325" cy="44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65" name="Google Shape;265;p4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keyboard’s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ribbon cable…</a:t>
            </a:r>
            <a:endParaRPr/>
          </a:p>
        </p:txBody>
      </p:sp>
      <p:pic>
        <p:nvPicPr>
          <p:cNvPr id="266" name="Google Shape;266;p40" title="lab1-reconnect-kb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79" y="1219488"/>
            <a:ext cx="5669048" cy="46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72" name="Google Shape;272;p4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</a:t>
            </a:r>
            <a:r>
              <a:rPr lang="en-US"/>
              <a:t>ribbon</a:t>
            </a:r>
            <a:r>
              <a:rPr lang="en-US"/>
              <a:t> connector should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easily go back into place…</a:t>
            </a:r>
            <a:endParaRPr/>
          </a:p>
        </p:txBody>
      </p:sp>
      <p:pic>
        <p:nvPicPr>
          <p:cNvPr id="273" name="Google Shape;273;p41" title="lab1-reconnect-kb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125" y="1180525"/>
            <a:ext cx="4467898" cy="506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79" name="Google Shape;279;p4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Realign the keyboard into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its place…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carefully close it and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flip it over…</a:t>
            </a:r>
            <a:endParaRPr/>
          </a:p>
        </p:txBody>
      </p:sp>
      <p:pic>
        <p:nvPicPr>
          <p:cNvPr id="280" name="Google Shape;280;p42" title="lab1-replace-kb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775" y="1313875"/>
            <a:ext cx="4064325" cy="4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86" name="Google Shape;286;p4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15: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secure the 5 screws.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 </a:t>
            </a:r>
            <a:r>
              <a:rPr lang="en-US"/>
              <a:t>Do not over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tighten them as it could</a:t>
            </a:r>
            <a:r>
              <a:rPr lang="en-US"/>
              <a:t>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damage the laptop…</a:t>
            </a:r>
            <a:r>
              <a:rPr lang="en-US"/>
              <a:t> </a:t>
            </a:r>
            <a:endParaRPr/>
          </a:p>
        </p:txBody>
      </p:sp>
      <p:pic>
        <p:nvPicPr>
          <p:cNvPr id="287" name="Google Shape;287;p43" title="lab1-secure-screw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075" y="1504644"/>
            <a:ext cx="5943598" cy="447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93" name="Google Shape;293;p4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Replace the modules back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into their slots…</a:t>
            </a:r>
            <a:endParaRPr/>
          </a:p>
        </p:txBody>
      </p:sp>
      <p:pic>
        <p:nvPicPr>
          <p:cNvPr id="294" name="Google Shape;294;p44" title="lab1-replace-module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07824"/>
            <a:ext cx="5836327" cy="439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300" name="Google Shape;300;p4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Flip the machine back over.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power supply.</a:t>
            </a:r>
            <a:endParaRPr/>
          </a:p>
        </p:txBody>
      </p:sp>
      <p:pic>
        <p:nvPicPr>
          <p:cNvPr id="301" name="Google Shape;301;p45" title="PXL_20251009_18202557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101" y="1296225"/>
            <a:ext cx="3704651" cy="49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307" name="Google Shape;307;p4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Press the power button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boot the computer…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(do not login yet)</a:t>
            </a:r>
            <a:endParaRPr/>
          </a:p>
        </p:txBody>
      </p:sp>
      <p:pic>
        <p:nvPicPr>
          <p:cNvPr id="308" name="Google Shape;308;p46" title="lab1-bo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350" y="1169400"/>
            <a:ext cx="3776400" cy="501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DISCLAIMER</a:t>
            </a:r>
            <a:endParaRPr/>
          </a:p>
        </p:txBody>
      </p:sp>
      <p:sp>
        <p:nvSpPr>
          <p:cNvPr id="65" name="Google Shape;65;p11"/>
          <p:cNvSpPr txBox="1"/>
          <p:nvPr>
            <p:ph idx="1" type="body"/>
          </p:nvPr>
        </p:nvSpPr>
        <p:spPr>
          <a:xfrm>
            <a:off x="333847" y="1457900"/>
            <a:ext cx="5480400" cy="4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As of the date this workshop occurs, riscv64 is not an official architecture fully recognized by Fedora.</a:t>
            </a:r>
            <a:endParaRPr/>
          </a:p>
          <a:p>
            <a: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What we are using is a Fedora Remix - basically the equivalent of Fedora 42 for the riscv64 </a:t>
            </a:r>
            <a:r>
              <a:rPr lang="en-US"/>
              <a:t>architecture</a:t>
            </a:r>
            <a:r>
              <a:rPr lang="en-US"/>
              <a:t> done on a non-official Koji server…</a:t>
            </a:r>
            <a:endParaRPr/>
          </a:p>
        </p:txBody>
      </p:sp>
      <p:pic>
        <p:nvPicPr>
          <p:cNvPr id="66" name="Google Shape;66;p11" title="fedora_remix_dark_blue_and_whi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877" y="1968150"/>
            <a:ext cx="3453800" cy="345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14" name="Google Shape;314;p47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20" name="Google Shape;320;p4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Initial Login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User:  roma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Password:  roma</a:t>
            </a:r>
            <a:endParaRPr/>
          </a:p>
        </p:txBody>
      </p:sp>
      <p:pic>
        <p:nvPicPr>
          <p:cNvPr id="321" name="Google Shape;321;p48" title="lab2-gnome-logi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525" y="1290950"/>
            <a:ext cx="5814077" cy="437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27" name="Google Shape;327;p4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Configure Wireless 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Networking</a:t>
            </a:r>
            <a:br>
              <a:rPr lang="en-US"/>
            </a:b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>
                <a:solidFill>
                  <a:srgbClr val="FF0000"/>
                </a:solidFill>
              </a:rPr>
              <a:t>(WIFI info TBD)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id="328" name="Google Shape;328;p49" title="lab2-B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38" y="1427050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34" name="Google Shape;334;p5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Date / Time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35" name="Google Shape;335;p50" title="lab2-daytim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175" y="1693049"/>
            <a:ext cx="6047276" cy="39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41" name="Google Shape;341;p5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Disable Bluetooth</a:t>
            </a:r>
            <a:endParaRPr/>
          </a:p>
        </p:txBody>
      </p:sp>
      <p:pic>
        <p:nvPicPr>
          <p:cNvPr id="342" name="Google Shape;342;p51" title="lab2-B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275" y="1647325"/>
            <a:ext cx="5962977" cy="397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48" name="Google Shape;348;p5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Custom repository 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configuration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FF0000"/>
                </a:solidFill>
              </a:rPr>
              <a:t>((OPTIONAL))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54" name="Google Shape;354;p53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$  sudo -i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(enter roma password when prompted)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 dnf install -y gnome-tweaks 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(output omitted)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 dnf install -y info btop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exit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$ gnome-tweaks</a:t>
            </a:r>
            <a:endParaRPr sz="2000">
              <a:solidFill>
                <a:srgbClr val="00FF00"/>
              </a:solidFill>
            </a:endParaRPr>
          </a:p>
        </p:txBody>
      </p:sp>
      <p:sp>
        <p:nvSpPr>
          <p:cNvPr id="355" name="Google Shape;355;p5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Initial package installs &amp; UI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tweaks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1" name="Google Shape;361;p5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Continue</a:t>
            </a:r>
            <a:endParaRPr/>
          </a:p>
        </p:txBody>
      </p:sp>
      <p:pic>
        <p:nvPicPr>
          <p:cNvPr id="362" name="Google Shape;362;p54" title="lab2-tweak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82520"/>
            <a:ext cx="5888026" cy="383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8" name="Google Shape;368;p5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“Windows” in the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left menu</a:t>
            </a:r>
            <a:endParaRPr/>
          </a:p>
        </p:txBody>
      </p:sp>
      <p:pic>
        <p:nvPicPr>
          <p:cNvPr id="369" name="Google Shape;369;p55" title="lab2-tweak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163" y="1492687"/>
            <a:ext cx="6416788" cy="418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75" name="Google Shape;375;p5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Activate both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Maximize &amp; Minimize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Titlebar Buttons…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EXIT …(tweaks and the terminal session)</a:t>
            </a:r>
            <a:endParaRPr/>
          </a:p>
        </p:txBody>
      </p:sp>
      <p:pic>
        <p:nvPicPr>
          <p:cNvPr id="376" name="Google Shape;376;p56" title="lab2-tweaks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92912"/>
            <a:ext cx="6416788" cy="418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the Image</a:t>
            </a:r>
            <a:endParaRPr/>
          </a:p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823997" y="342900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Walkthrough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82" name="Google Shape;382;p57"/>
          <p:cNvSpPr txBox="1"/>
          <p:nvPr>
            <p:ph idx="2" type="body"/>
          </p:nvPr>
        </p:nvSpPr>
        <p:spPr>
          <a:xfrm>
            <a:off x="338625" y="1455997"/>
            <a:ext cx="51318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Resize the root volume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383" name="Google Shape;383;p57"/>
          <p:cNvSpPr txBox="1"/>
          <p:nvPr/>
        </p:nvSpPr>
        <p:spPr>
          <a:xfrm>
            <a:off x="656850" y="5293075"/>
            <a:ext cx="991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FF0000"/>
                </a:solidFill>
              </a:rPr>
              <a:t>PLEASE NOTE: On some machines the Fedora First Boot sequence may have already done this behind the scenes. To test if you need to resize - run "df -h" in a terminal - if root ( / ) is not greater than 100GB - you need to execute this exercise. Of course this also depends on the actual size of the microSD card….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id="384" name="Google Shape;384;p57" title="lab2-disk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424" y="1586662"/>
            <a:ext cx="3815651" cy="36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90" name="Google Shape;390;p5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Select the “root” volume</a:t>
            </a:r>
            <a:endParaRPr/>
          </a:p>
        </p:txBody>
      </p:sp>
      <p:pic>
        <p:nvPicPr>
          <p:cNvPr id="391" name="Google Shape;391;p58" title="lab2-disks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97" name="Google Shape;397;p5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the gearbox…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click on </a:t>
            </a:r>
            <a:r>
              <a:rPr lang="en-US"/>
              <a:t>Resize.</a:t>
            </a:r>
            <a:endParaRPr/>
          </a:p>
        </p:txBody>
      </p:sp>
      <p:pic>
        <p:nvPicPr>
          <p:cNvPr id="398" name="Google Shape;398;p59" title="lab2-disks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404" name="Google Shape;404;p6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05" name="Google Shape;405;p60" title="lab2-disks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411" name="Google Shape;411;p6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Slide the expansion level as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far to the right as possible…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…then click Resize !!</a:t>
            </a:r>
            <a:endParaRPr/>
          </a:p>
        </p:txBody>
      </p:sp>
      <p:pic>
        <p:nvPicPr>
          <p:cNvPr id="412" name="Google Shape;412;p61" title="lab2-disks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738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pic>
        <p:nvPicPr>
          <p:cNvPr id="418" name="Google Shape;418;p62" title="lab2-disks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13" y="1422412"/>
            <a:ext cx="6416786" cy="426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62" title="lab2-disks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174" y="1733362"/>
            <a:ext cx="5327299" cy="339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25" name="Google Shape;425;p6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Getting started with a look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inside…</a:t>
            </a:r>
            <a:endParaRPr/>
          </a:p>
        </p:txBody>
      </p:sp>
      <p:pic>
        <p:nvPicPr>
          <p:cNvPr id="426" name="Google Shape;426;p63" title="lab2a-btop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113" y="1427050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32" name="Google Shape;432;p6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 Management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Enable “Show Battery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Percentage”</a:t>
            </a:r>
            <a:endParaRPr/>
          </a:p>
        </p:txBody>
      </p:sp>
      <p:pic>
        <p:nvPicPr>
          <p:cNvPr id="433" name="Google Shape;433;p64" title="lab2a-powe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475200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39" name="Google Shape;439;p6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the “Power Saving”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tab…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40" name="Google Shape;440;p65" title="lab2a-power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94387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46" name="Google Shape;446;p6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Disable: 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Automatic Screen Brightness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Dim Screen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Automatic Screen Blank</a:t>
            </a:r>
            <a:endParaRPr/>
          </a:p>
        </p:txBody>
      </p:sp>
      <p:pic>
        <p:nvPicPr>
          <p:cNvPr id="447" name="Google Shape;447;p66" title="lab2a-power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475200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333850" y="2947800"/>
            <a:ext cx="110199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lang="en-US" sz="2000" u="sng">
                <a:solidFill>
                  <a:srgbClr val="0000FF"/>
                </a:solidFill>
              </a:rPr>
              <a:t>https://drive.google.com/file/d/1EN0Zi4rXLGgSnR7Qu8Ymf-qE0hF90AeD/view?usp=sharing</a:t>
            </a:r>
            <a:endParaRPr b="1" sz="2000" u="sng">
              <a:solidFill>
                <a:srgbClr val="0000FF"/>
              </a:solidFill>
            </a:endParaRPr>
          </a:p>
        </p:txBody>
      </p:sp>
      <p:sp>
        <p:nvSpPr>
          <p:cNvPr id="79" name="Google Shape;79;p1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Download the DC Roma II Fedora 42 image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53" name="Google Shape;453;p6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Let’s talk about PCP…</a:t>
            </a:r>
            <a:endParaRPr/>
          </a:p>
        </p:txBody>
      </p:sp>
      <p:pic>
        <p:nvPicPr>
          <p:cNvPr id="454" name="Google Shape;454;p67" title="lab2a-pcp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371862"/>
            <a:ext cx="6416786" cy="438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60" name="Google Shape;460;p6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TUNA &amp; TuneD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Diving deep…</a:t>
            </a:r>
            <a:endParaRPr/>
          </a:p>
        </p:txBody>
      </p:sp>
      <p:pic>
        <p:nvPicPr>
          <p:cNvPr id="461" name="Google Shape;461;p68" title="lab2a-tuna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48462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67" name="Google Shape;467;p6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Profile Management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tooling…</a:t>
            </a:r>
            <a:endParaRPr/>
          </a:p>
        </p:txBody>
      </p:sp>
      <p:pic>
        <p:nvPicPr>
          <p:cNvPr id="468" name="Google Shape;468;p69" title="lab2a-tuna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398087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74" name="Google Shape;474;p7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Profile Editing tooling…</a:t>
            </a:r>
            <a:endParaRPr/>
          </a:p>
        </p:txBody>
      </p:sp>
      <p:pic>
        <p:nvPicPr>
          <p:cNvPr id="475" name="Google Shape;475;p70" title="lab2a-tuna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98087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81" name="Google Shape;481;p7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Updates… and a </a:t>
            </a:r>
            <a:r>
              <a:rPr lang="en-US"/>
              <a:t>reboot…</a:t>
            </a:r>
            <a:endParaRPr/>
          </a:p>
        </p:txBody>
      </p:sp>
      <p:pic>
        <p:nvPicPr>
          <p:cNvPr id="482" name="Google Shape;482;p71" title="lab1-bo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550" y="1313875"/>
            <a:ext cx="3650851" cy="4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AI</a:t>
            </a:r>
            <a:endParaRPr/>
          </a:p>
        </p:txBody>
      </p:sp>
      <p:sp>
        <p:nvSpPr>
          <p:cNvPr id="488" name="Google Shape;488;p72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Web Interface</a:t>
            </a:r>
            <a:endParaRPr/>
          </a:p>
        </p:txBody>
      </p:sp>
      <p:sp>
        <p:nvSpPr>
          <p:cNvPr id="494" name="Google Shape;494;p7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multiple windows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best view the show…</a:t>
            </a:r>
            <a:endParaRPr/>
          </a:p>
        </p:txBody>
      </p:sp>
      <p:sp>
        <p:nvSpPr>
          <p:cNvPr id="495" name="Google Shape;495;p73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(left half of screen) — BTOP running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(right top quarter of screen)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Nautilus file browser (bottom right corner)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Web Interface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01" name="Google Shape;501;p7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Local AI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 RISC-V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Powered by Fedora 42 !!!</a:t>
            </a:r>
            <a:endParaRPr/>
          </a:p>
        </p:txBody>
      </p:sp>
      <p:pic>
        <p:nvPicPr>
          <p:cNvPr id="502" name="Google Shape;502;p74" title="AI-running0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025" y="1224975"/>
            <a:ext cx="3784801" cy="50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console</a:t>
            </a:r>
            <a:endParaRPr/>
          </a:p>
        </p:txBody>
      </p:sp>
      <p:sp>
        <p:nvSpPr>
          <p:cNvPr id="508" name="Google Shape;508;p7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multiple windows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best view the show…</a:t>
            </a:r>
            <a:endParaRPr/>
          </a:p>
        </p:txBody>
      </p:sp>
      <p:sp>
        <p:nvSpPr>
          <p:cNvPr id="509" name="Google Shape;509;p75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(left half of screen) — BTOP running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(right top quarter of screen)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(bottom right quarter of screen)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console</a:t>
            </a:r>
            <a:endParaRPr/>
          </a:p>
        </p:txBody>
      </p:sp>
      <p:sp>
        <p:nvSpPr>
          <p:cNvPr id="515" name="Google Shape;515;p7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multiple windows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best view the show…</a:t>
            </a:r>
            <a:endParaRPr/>
          </a:p>
        </p:txBody>
      </p:sp>
      <p:sp>
        <p:nvSpPr>
          <p:cNvPr id="516" name="Google Shape;516;p76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(left half of screen) — BTOP running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(right top quarter of screen)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(bottom right quarter of screen)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85" name="Google Shape;85;p14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ls -l *.zip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-rw-r--r--. 1 mstonge mstonge 6102037516 Oct  1 19:09 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unzip 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 ls 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sdcard.img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</p:txBody>
      </p:sp>
      <p:sp>
        <p:nvSpPr>
          <p:cNvPr id="86" name="Google Shape;86;p1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Uncompress the downloaded Image file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console (w/NPU)</a:t>
            </a:r>
            <a:endParaRPr/>
          </a:p>
        </p:txBody>
      </p:sp>
      <p:pic>
        <p:nvPicPr>
          <p:cNvPr id="522" name="Google Shape;522;p77" title="lab3c-AI-gree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9500" y="3052500"/>
            <a:ext cx="7643493" cy="320755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77"/>
          <p:cNvSpPr txBox="1"/>
          <p:nvPr/>
        </p:nvSpPr>
        <p:spPr>
          <a:xfrm>
            <a:off x="290225" y="1819925"/>
            <a:ext cx="11040900" cy="113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00"/>
                </a:solidFill>
              </a:rPr>
              <a:t>$  sudo /opt/eswin/sample-code/npu_sample/qwen_sample/bin/es_qwen2 \</a:t>
            </a:r>
            <a:endParaRPr>
              <a:solidFill>
                <a:srgbClr val="00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FF00"/>
                </a:solidFill>
              </a:rPr>
              <a:t>/opt/eswin/sample-code/npu_sample/qwen_sample/src/deepseek_7b_1k_int8_peer/config.json</a:t>
            </a:r>
            <a:endParaRPr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92" name="Google Shape;92;p1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Open Balena Etcher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br>
              <a:rPr lang="en-US"/>
            </a:br>
            <a:br>
              <a:rPr lang="en-US"/>
            </a:br>
            <a:r>
              <a:rPr lang="en-US"/>
              <a:t>NOTE: If you don’t already have it - download it from here:</a:t>
            </a:r>
            <a:br>
              <a:rPr lang="en-US"/>
            </a:b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https://etcher.balena.io/</a:t>
            </a:r>
            <a:r>
              <a:rPr lang="en-US"/>
              <a:t>   </a:t>
            </a:r>
            <a:endParaRPr/>
          </a:p>
        </p:txBody>
      </p:sp>
      <p:pic>
        <p:nvPicPr>
          <p:cNvPr id="93" name="Google Shape;93;p15" title="Screenshot From 2025-10-03 11-51-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913" y="1485425"/>
            <a:ext cx="6416787" cy="416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99" name="Google Shape;99;p1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</a:t>
            </a:r>
            <a:r>
              <a:rPr b="1" i="1" lang="en-US"/>
              <a:t>Flash from file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select the image file you choose to flash with…</a:t>
            </a:r>
            <a:endParaRPr/>
          </a:p>
        </p:txBody>
      </p:sp>
      <p:pic>
        <p:nvPicPr>
          <p:cNvPr id="100" name="Google Shape;100;p16" title="Screenshot From 2025-10-03 11-59-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324" y="1256037"/>
            <a:ext cx="5893476" cy="43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